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6" r:id="rId20"/>
    <p:sldId id="277" r:id="rId21"/>
    <p:sldId id="279" r:id="rId22"/>
    <p:sldId id="278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5" r:id="rId34"/>
    <p:sldId id="297" r:id="rId35"/>
    <p:sldId id="298" r:id="rId36"/>
    <p:sldId id="310" r:id="rId37"/>
    <p:sldId id="311" r:id="rId38"/>
    <p:sldId id="312" r:id="rId39"/>
    <p:sldId id="313" r:id="rId40"/>
    <p:sldId id="314" r:id="rId41"/>
    <p:sldId id="315" r:id="rId42"/>
    <p:sldId id="300" r:id="rId43"/>
    <p:sldId id="301" r:id="rId44"/>
    <p:sldId id="316" r:id="rId45"/>
    <p:sldId id="307" r:id="rId46"/>
    <p:sldId id="308" r:id="rId47"/>
    <p:sldId id="317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EB61C-94E6-4146-8A7B-8DA975F3D5F9}" type="datetimeFigureOut">
              <a:rPr lang="en-US" smtClean="0"/>
              <a:pPr/>
              <a:t>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3C1AF-3251-4A27-ACA5-32C25EA568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8886F4D3-7AEF-462B-95C1-9CD81AEC8AF5}" type="slidenum">
              <a:rPr lang="en-US" smtClean="0"/>
              <a:pPr eaLnBrk="1" hangingPunct="1"/>
              <a:t>36</a:t>
            </a:fld>
            <a:endParaRPr 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C247F11F-54AE-41AD-948E-D8E6C42648B9}" type="slidenum">
              <a:rPr lang="en-US" smtClean="0"/>
              <a:pPr eaLnBrk="1" hangingPunct="1"/>
              <a:t>37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2B8D1CC4-B6D3-47A2-9F03-9497C62C22AB}" type="slidenum">
              <a:rPr lang="en-US" smtClean="0"/>
              <a:pPr eaLnBrk="1" hangingPunct="1"/>
              <a:t>38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1C6436AA-3F83-4EDB-A1AE-5BEF23CD5B72}" type="slidenum">
              <a:rPr lang="en-US" smtClean="0"/>
              <a:pPr eaLnBrk="1" hangingPunct="1"/>
              <a:t>39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5FE44ECF-D8E3-4115-AC75-9261129AFB87}" type="slidenum">
              <a:rPr lang="en-US" smtClean="0"/>
              <a:pPr eaLnBrk="1" hangingPunct="1"/>
              <a:t>40</a:t>
            </a:fld>
            <a:endParaRPr lang="en-US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DF494C55-502D-40BB-9EDB-CA4B18575D6D}" type="slidenum">
              <a:rPr lang="en-US" smtClean="0"/>
              <a:pPr eaLnBrk="1" hangingPunct="1"/>
              <a:t>44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EB2BB-634B-402A-AE6C-FB68891F3DCB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0CEB-02D1-49C3-974E-49CBD32C5972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296AE-86D6-42D9-BC62-0BFD4AE5EDA0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8FC31-3843-456D-800E-6FE4D2298D48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86F5B-B6B2-44FD-9CE0-818321FCAC94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B35E-C6EF-433E-96CC-95C6155A5473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37C5-5044-404A-BC50-07270A725F28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48AE5-3211-4271-B46E-7040AFDCA566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81A71-A820-43BA-A795-B5E5B9BF00FB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B9A4-FA51-4B99-9F2D-2F4A12905218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4044-EC17-45E6-8A32-CC264315797F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42194C-5550-4444-A39C-C7BC7F7CE216}" type="datetime1">
              <a:rPr lang="en-US" smtClean="0"/>
              <a:pPr/>
              <a:t>1/30/2021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F77802-31B4-491A-BCDB-F6D01ABBD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CS" sz="4000" dirty="0"/>
              <a:t>Фармацеутска технологија 2</a:t>
            </a:r>
            <a:br>
              <a:rPr lang="sr-Cyrl-CS" sz="4000" dirty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429132"/>
            <a:ext cx="8172480" cy="714380"/>
          </a:xfrm>
        </p:spPr>
        <p:txBody>
          <a:bodyPr>
            <a:normAutofit/>
          </a:bodyPr>
          <a:lstStyle/>
          <a:p>
            <a:r>
              <a:rPr lang="sr-Cyrl-CS" dirty="0"/>
              <a:t>       </a:t>
            </a:r>
            <a:r>
              <a:rPr lang="sr-Cyrl-RS" dirty="0"/>
              <a:t>проф</a:t>
            </a:r>
            <a:r>
              <a:rPr lang="sr-Cyrl-CS" dirty="0"/>
              <a:t>.др Марина Томовић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Интраспинални 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Интраартикуларни </a:t>
            </a: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Интрасиновијални </a:t>
            </a:r>
          </a:p>
          <a:p>
            <a:pPr>
              <a:buFont typeface="Wingdings" pitchFamily="2" charset="2"/>
              <a:buChar char="Ø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Интракардијални…</a:t>
            </a:r>
            <a:r>
              <a:rPr lang="ru-RU" b="1" dirty="0"/>
              <a:t>…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420888"/>
            <a:ext cx="4248472" cy="2809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ФАРМАЦЕУТСКИ АСПЕКТИ И КЛИНИЧКА ПРИМЕНА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Интравенске инфузије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Ph.Jug.V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Ph.Eur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.0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стерилни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водени раствори или емулзије са водом као континуираном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фазом (У/В).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Стерилни, апирогени , најчешће изотонични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Примењују се у великим запреминама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AU" sz="24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смеју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 садрже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конзервансе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боје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Раствори за интравенске инфузије морају да буду бистри и без присуства честица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Код емулзија за интравенске инфузије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сме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да дође до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одвајања фаза</a:t>
            </a:r>
            <a:endParaRPr lang="sr-Cyrl-CS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47716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Примена</a:t>
            </a: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нтравенски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.):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1-4 мл/мин (15-30 кап/мин) помоћу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система за инфузију слободним падом или преко пумпе за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дозирање тзв. инфузомата.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Предности 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брзо деловање, тренутно се постиже оптимална концентрација лека.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нежељени ефекти се теже елиминишу, повећана је и могућност настајања тромбо-емболије. </a:t>
            </a:r>
          </a:p>
        </p:txBody>
      </p:sp>
      <p:pic>
        <p:nvPicPr>
          <p:cNvPr id="53250" name="Picture 2" descr="http://www.bbraun.rs/service-layer-core/res/public/thumbnail/BPG000000000000000100002030500000/49D0C37FBB770079E1008000D400109949D0C381BB770079E1008000D4001099?vc=CW_SR_RS&amp;s=486c7271e80f91e84b5242b8d5f60b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3672408" cy="316835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32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40195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Примена: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терапији одржавања (опоравак пре и после хируршких интервенција, несвесно стање) када није могуће обезбедити течност, електролите и храну орално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терапији надокнаде (код великих губитака течности и електролита),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апликацију лекова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као носачи или основни раствори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обезбеђивање свих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хранљивих супстрата код тоталне парентералне исхране (ТПИ).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Захтеви за квалитет раствора за инфузију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стерилност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апирогеност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изотоничност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изохидричност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изојоничност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бистрина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одсуство механичких онечишћења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Ph.Eur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8.0 –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уводи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испитивање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субвидљивих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Инфузије за надокнаду изгубљене течности и електролита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Садржај воде: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Новорођенчад: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75% ТМ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Одрасли: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50-66% ТМ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Потребе (мин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дан):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Новорођенчад: 0,3л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Одрасли: 1,5 л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80000" cy="62628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Телесни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простори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Интрацелуларни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-75% телесне масе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интрацелуларна течност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ИЦТ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ћелијске компоненте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Екстрцелуларни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ЕЦТ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 - 25% телесне масе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плазма (~ 4%),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интерстицијални простор (~ 16-20%)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трансцелуларне течности (~ 1,5%)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организам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унети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(30%)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уносом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(60%)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продукат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(10%)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 err="1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лиминише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урином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(60%)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фецесом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(4%)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знојењем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(8%)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плућа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...(28%).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Хормони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количину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азопресин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нти-диуретски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хормон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(АДХ)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неурохипофизе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лдостерон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51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     ЕЛЕКТРОЛИТНИ САСТАВ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mmol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/l)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00034" y="714356"/>
          <a:ext cx="72000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атјони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Плазма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Интерстиц.течност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Интрацелуларна течност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Натријум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145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Калијум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157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Калцијум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Магнезијум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Укупно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204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0034" y="3214686"/>
          <a:ext cx="7200001" cy="2519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9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91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9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4094"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Анјони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Плазма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Интерстиц.течност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CS" sz="1400" dirty="0">
                          <a:latin typeface="Times New Roman" pitchFamily="18" charset="0"/>
                          <a:cs typeface="Times New Roman" pitchFamily="18" charset="0"/>
                        </a:rPr>
                        <a:t>Интрацелуларна течност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Хлориди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104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Бикарбонати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Фосфати</a:t>
                      </a:r>
                      <a:r>
                        <a:rPr lang="en-US" sz="1400" b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Сулфати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Органске</a:t>
                      </a:r>
                      <a:r>
                        <a:rPr lang="en-US" sz="1400" b="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киселине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Протеини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1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 err="1">
                          <a:latin typeface="Times New Roman"/>
                          <a:ea typeface="Calibri"/>
                          <a:cs typeface="Times New Roman"/>
                        </a:rPr>
                        <a:t>Укупно</a:t>
                      </a:r>
                      <a:endParaRPr lang="en-US" sz="14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155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154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204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Изотоничн</a:t>
            </a:r>
            <a:r>
              <a:rPr lang="sr-Cyrl-RS" sz="2400" b="1" i="1" dirty="0">
                <a:latin typeface="Times New Roman" pitchFamily="18" charset="0"/>
                <a:cs typeface="Times New Roman" pitchFamily="18" charset="0"/>
              </a:rPr>
              <a:t>ост -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водени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прближно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снижење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мржњења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одговара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колигатитивним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својствима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0,9%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i="1" dirty="0" err="1">
                <a:latin typeface="Times New Roman" pitchFamily="18" charset="0"/>
                <a:cs typeface="Times New Roman" pitchFamily="18" charset="0"/>
              </a:rPr>
              <a:t>Осмолалност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укупну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концентрацију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порастом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осмолалности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опада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39952" y="4293096"/>
            <a:ext cx="3921200" cy="194421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89"/>
            <a:ext cx="8280000" cy="6120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Парентерални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стерилни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апликују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инјекција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инфузија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имплантацијом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људско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животињско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пара" – поред  и "ентерон" – црево</a:t>
            </a:r>
          </a:p>
          <a:p>
            <a:pPr>
              <a:buNone/>
            </a:pP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Ph.Jug.V</a:t>
            </a:r>
            <a:r>
              <a:rPr lang="sr-Cyrl-CS" sz="2400" b="1" u="sng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Ph.Eur.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.0, Ph.Eur.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.0 </a:t>
            </a:r>
            <a:r>
              <a:rPr lang="sr-Cyrl-CS" sz="2400" b="1" u="sng" dirty="0">
                <a:latin typeface="Times New Roman" pitchFamily="18" charset="0"/>
                <a:cs typeface="Times New Roman" pitchFamily="18" charset="0"/>
              </a:rPr>
              <a:t>:</a:t>
            </a:r>
            <a:endParaRPr lang="sr-Cyrl-CS" sz="24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инјекције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инфузије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онцентрати и прашкови за инјекције или интравенске инфузије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импланти  </a:t>
            </a: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елови</a:t>
            </a:r>
          </a:p>
          <a:p>
            <a:pPr>
              <a:buNone/>
            </a:pP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Ph.Eur.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6.0,</a:t>
            </a:r>
            <a:r>
              <a:rPr lang="sr-Latn-CS" sz="2400" b="1" u="sng" dirty="0">
                <a:latin typeface="Times New Roman" pitchFamily="18" charset="0"/>
                <a:cs typeface="Times New Roman" pitchFamily="18" charset="0"/>
              </a:rPr>
              <a:t> Ph. Eur.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7.0 </a:t>
            </a:r>
            <a:endParaRPr lang="sr-Cyrl-CS" sz="24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Gels for injections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стерилн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гелов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погодног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модификовано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иницирања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0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Хипотонични раствори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нижим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телесних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0,9%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ипотонични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раствори.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нижу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концентрацију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цитоплазмом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оваквом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дифундовати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бубрети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7544" y="3789040"/>
            <a:ext cx="4713288" cy="2743200"/>
          </a:xfrm>
          <a:prstGeom prst="rect">
            <a:avLst/>
          </a:prstGeom>
        </p:spPr>
      </p:pic>
      <p:graphicFrame>
        <p:nvGraphicFramePr>
          <p:cNvPr id="45057" name="Object 6"/>
          <p:cNvGraphicFramePr>
            <a:graphicFrameLocks noGrp="1" noChangeAspect="1"/>
          </p:cNvGraphicFramePr>
          <p:nvPr/>
        </p:nvGraphicFramePr>
        <p:xfrm>
          <a:off x="5110162" y="3645024"/>
          <a:ext cx="403383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6" name="CorelPhotoPaint.Image.10" r:id="rId4" imgW="4033300" imgH="1742345" progId="">
                  <p:embed/>
                </p:oleObj>
              </mc:Choice>
              <mc:Fallback>
                <p:oleObj name="CorelPhotoPaint.Image.10" r:id="rId4" imgW="4033300" imgH="1742345" progId="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162" y="3645024"/>
                        <a:ext cx="4033838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8737200" cy="64057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Хипертонични раствори</a:t>
            </a:r>
          </a:p>
          <a:p>
            <a:pPr>
              <a:buNone/>
            </a:pPr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аствори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вишим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него код телесних течности и 0,9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%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ипертонични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раствори.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виша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цитоплазми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дифундовати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случају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смежуравања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изотонизацију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атријум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хлорид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манитол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глукоза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др.</a:t>
            </a:r>
            <a:endParaRPr lang="en-US" sz="2400" dirty="0"/>
          </a:p>
        </p:txBody>
      </p:sp>
      <p:graphicFrame>
        <p:nvGraphicFramePr>
          <p:cNvPr id="44033" name="Object 6"/>
          <p:cNvGraphicFramePr>
            <a:graphicFrameLocks noGrp="1" noChangeAspect="1"/>
          </p:cNvGraphicFramePr>
          <p:nvPr/>
        </p:nvGraphicFramePr>
        <p:xfrm>
          <a:off x="4788024" y="3933056"/>
          <a:ext cx="403383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2" name="CorelPhotoPaint.Image.10" r:id="rId3" imgW="4033300" imgH="1742345" progId="">
                  <p:embed/>
                </p:oleObj>
              </mc:Choice>
              <mc:Fallback>
                <p:oleObj name="CorelPhotoPaint.Image.10" r:id="rId3" imgW="4033300" imgH="1742345" progId="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3933056"/>
                        <a:ext cx="4033838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3933056"/>
            <a:ext cx="4713288" cy="27432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89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Поремећаји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електролта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dirty="0"/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Поремећаји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ехидратациј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негативна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равноте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жа)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иперхидратациј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позитивна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равнотежа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оремећаја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електролита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ипертони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ипотони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зотони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Хипертона дехидратација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Дефицит воде без дефицита електролита.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Смањен  унос или повећани губитак воде.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Карактерише је и осмотска хипертонија екстрацелуларне течности која се манифестује смањењем волумена течности и повећањем осмолалности.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Може се јавити и у облику целуларне дехидрације.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Терапија ових стања је инфузија 5% раствора глукозе.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Хипотона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дехидратација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ефицит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електролита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губитка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Na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смањеног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уноса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исхрани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уношењем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воде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гастроинтестиналних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губитака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јавити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дехидрација екстрацелуларне течности (смањење волумена ЕЦТ тј. интраваскуларне и интерстицијалне) и као хиперхидрација интрацелуларне течности.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Терапија ових стања је инфузија раствора натријум-хлорида.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Изотона дехидратација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Дефицит воде и електролита (велики губици воде и електролита).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Смањење волумена екстрацелуларне течности без осмотских поремећаја, интрацелуларни простор је непромењен.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Терапија: Инфузије раствора натријум-хлорида или поливалентних раствора електролита.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Хипертона хиперхидратација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кстрацелуларни вишак натријума.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Нагомилавање воде у екстрацелуларни простор.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Хипертонија овог простора.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Накупљање воде у интерстицијалном простору /едеми/.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Дифузија воде из интрацелуларног у екстрацелуларни простор.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Терапија: елиминација соли из организма најчешће уз употребу диуретика и рестрикција соли у храни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Хипотона хиперхидратација 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Оба простора (ЕЦ и ИЦ) су хиперхидратисана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Долази до опште хиперхидрације односно интоксикације водом.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Јавља се осмотска хипотонија екстрацелуларног простора због нагомилавања воде у њему.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Долази до дифузије воде из ЕЦ у ИЦ простор и појаве целуларне хиперхидрације.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Терапија: рестрикција уноса воде.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Изотона хиперхидратација. 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Долази до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експанзије волумена ЕЦ.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Оба простора (ЕЦ и ИЦ) остају изотонични.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Терапија: рестрикција уноса воде и соли као и примена диуретика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Поремећаји ацидо-базне равнотеже</a:t>
            </a:r>
          </a:p>
          <a:p>
            <a:pPr algn="ctr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плазме и интерстиц. течности :7,35-7,45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артеријске крви: 7,40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венске крви : 7,35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интрацелуларне течности : 7,0-7,2.</a:t>
            </a: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Метаболичка ацидоза: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&lt; 7,35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pH&lt;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6,8- смрт</a:t>
            </a: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метаболичка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алкалоза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pH &gt; 7,45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&gt; 8,0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- смрт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3"/>
            <a:ext cx="5122912" cy="6120000"/>
          </a:xfrm>
        </p:spPr>
        <p:txBody>
          <a:bodyPr/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Парентерални препарати 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AU" sz="2400" b="1" i="1" dirty="0">
                <a:latin typeface="Times New Roman" pitchFamily="18" charset="0"/>
                <a:cs typeface="Times New Roman" pitchFamily="18" charset="0"/>
              </a:rPr>
              <a:t>Small Volume Injections</a:t>
            </a:r>
            <a:r>
              <a:rPr lang="sr-Cyrl-CS" sz="24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&lt;1</a:t>
            </a:r>
            <a:r>
              <a:rPr lang="en-AU" sz="2400" dirty="0">
                <a:latin typeface="Times New Roman" pitchFamily="18" charset="0"/>
                <a:cs typeface="Times New Roman" pitchFamily="18" charset="0"/>
              </a:rPr>
              <a:t>00 </a:t>
            </a:r>
            <a:r>
              <a:rPr lang="en-AU" sz="24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)-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ИНЈЕКЦИЈЕ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Стерилни раствори, емулзије, суспензије или прашкови.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Једнодозне ампуле и  бочице(стакло или пластика)</a:t>
            </a:r>
          </a:p>
          <a:p>
            <a:pPr>
              <a:buFont typeface="Wingdings" pitchFamily="2" charset="2"/>
              <a:buChar char="Ø"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Вишедозне бочице</a:t>
            </a:r>
          </a:p>
          <a:p>
            <a:pPr>
              <a:buFont typeface="Wingdings" pitchFamily="2" charset="2"/>
              <a:buChar char="Ø"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AU" sz="2400" i="1" dirty="0">
                <a:latin typeface="Times New Roman" pitchFamily="18" charset="0"/>
                <a:cs typeface="Times New Roman" pitchFamily="18" charset="0"/>
              </a:rPr>
              <a:t>Prefilled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шприцеви</a:t>
            </a:r>
          </a:p>
          <a:p>
            <a:pPr>
              <a:buNone/>
            </a:pPr>
            <a:r>
              <a:rPr lang="sr-Cyrl-CS" dirty="0"/>
              <a:t>            </a:t>
            </a:r>
            <a:endParaRPr lang="en-US" dirty="0"/>
          </a:p>
        </p:txBody>
      </p:sp>
      <p:pic>
        <p:nvPicPr>
          <p:cNvPr id="4" name="Picture 6" descr="prod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28184" y="548680"/>
            <a:ext cx="2141538" cy="1981200"/>
          </a:xfrm>
          <a:prstGeom prst="rect">
            <a:avLst/>
          </a:prstGeom>
        </p:spPr>
      </p:pic>
      <p:pic>
        <p:nvPicPr>
          <p:cNvPr id="5" name="Picture 4" descr="f3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32240" y="2492896"/>
            <a:ext cx="1933575" cy="1485900"/>
          </a:xfrm>
          <a:prstGeom prst="rect">
            <a:avLst/>
          </a:prstGeom>
        </p:spPr>
      </p:pic>
      <p:pic>
        <p:nvPicPr>
          <p:cNvPr id="6" name="Picture 5" descr="vi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564904"/>
            <a:ext cx="1663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prefilled syrin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5085184"/>
            <a:ext cx="42799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Механизми који регулишу ацидо-базну равнотежу  </a:t>
            </a:r>
          </a:p>
          <a:p>
            <a:endParaRPr lang="sr-Cyrl-C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Пуфери крви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(бикарбонатни, фосфатни и протеински пуфер)</a:t>
            </a:r>
          </a:p>
          <a:p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Дисање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–појачана елиминација угљен диоксида путем плућа ако је реч о ацидози или смањење елиминације угљен диоксида ако је реч о алкалози. </a:t>
            </a:r>
          </a:p>
          <a:p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Бубрези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- код ацидозе појачана је елиминација водоникових јона урином, а код алкалозе појачана је елиминација бикарбоната</a:t>
            </a:r>
            <a:r>
              <a:rPr lang="sr-Cyrl-CS" sz="28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Поремећаји и терапија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Метаболичка ацидоза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– виш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 водоникових јона, ниске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вредности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плазме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смање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бикарбонат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и. 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ерапија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натријум-бикарбонат и натријум-лактат или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ацетат интравенском инфузијом.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Метаболичка алкалоза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– дефицит водоникових јона,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последица  је пораст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пораст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бикарбоната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Углавном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К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снижене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ерапија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алијум-хлорид, амонијум-хлорид и аргинин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хлорид интравенски.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0041"/>
            <a:ext cx="8280000" cy="6120000"/>
          </a:xfrm>
        </p:spPr>
        <p:txBody>
          <a:bodyPr>
            <a:normAutofit/>
          </a:bodyPr>
          <a:lstStyle/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Респираторна ацидоза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–пораст водоникових јона и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смањење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изазване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повећањем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парцијалног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угљен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диоксида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потпомагање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респирације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и/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интравенска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натријум-бикарбоната, натријум-лактата или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ацетата.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Респираторна алкалоза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–смањен парцијални притисак</a:t>
            </a: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угљен диоксида, што доводи до повећања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Узрок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вентилација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плућа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интравенска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амонијум-хлорида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80000" cy="6120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Инфундибилије за надокнаду (волумена) крви и крвне плазме</a:t>
            </a:r>
          </a:p>
          <a:p>
            <a:pPr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Користе се у терапији и профилакси хиповолемијског шока.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Колоидни раствори честица 40000-70000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Da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Везују и задржавају течност, дуго се задржавају у циркулацији, излучују се из организма, индиферентни, термостабилни...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За профилаксу и лечење шока примењују се плазма експандери – заменици крвне плазме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Врсте плазма експандера</a:t>
            </a: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пецијално обрађена желатина концентрације 3-6% у изотоничном раствору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Раствори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лбумина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екстрани молекулске масе 40 000 и 70 000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Da.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Израђују се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 и 10% у изотоничном раствору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i="1" dirty="0">
                <a:latin typeface="Times New Roman" pitchFamily="18" charset="0"/>
                <a:cs typeface="Times New Roman" pitchFamily="18" charset="0"/>
              </a:rPr>
              <a:t>HES (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Hidroxyethyl starch)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хидроксиетил - скроб се јавља у концентрацијама од 6% и 10%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изотоничном раствору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или глукози 5%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14289"/>
            <a:ext cx="9144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Антикоагулациони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конзервишући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хуману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крв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антикоагуланс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стабилизатор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конзерванс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неопходна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одржавање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вијабилности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оваквих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захтевима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инфузију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sr-Cyrl-CS" sz="2400" u="sng" dirty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ACD (citrat – dekstroza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стабилан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21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CPD (citrat – fosfat- dekstroza)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28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CPDA (citrat – fosfat- dekstroza - adenin),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SAGM (natrijum-hlorid – adenin – dekstroza – manitol)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недеља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59396" name="Picture 4" descr="032226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5" descr="032226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0420" name="Picture 4" descr="032226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032226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032226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1444" name="Picture 4" descr="032226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2468" name="Picture 4" descr="032226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AU" sz="2400" b="1" i="1" dirty="0">
                <a:latin typeface="Times New Roman" pitchFamily="18" charset="0"/>
                <a:cs typeface="Times New Roman" pitchFamily="18" charset="0"/>
              </a:rPr>
              <a:t>Large Volume </a:t>
            </a:r>
            <a:r>
              <a:rPr lang="en-AU" sz="2400" b="1" i="1" dirty="0" err="1">
                <a:latin typeface="Times New Roman" pitchFamily="18" charset="0"/>
                <a:cs typeface="Times New Roman" pitchFamily="18" charset="0"/>
              </a:rPr>
              <a:t>Parenterals</a:t>
            </a:r>
            <a:r>
              <a:rPr lang="sr-Cyrl-CS" sz="24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( &gt;100мл)- 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ИНФУЗИЈЕ</a:t>
            </a: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одени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раствори или емулзије У/В са или без додатих лековитих сустанци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Инфузије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Тотална парентерална исхрана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Интравенски антибиотици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Контролисана аналгезија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Дијализне течности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Стерилни раствори - испирање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bag"/>
          <p:cNvPicPr>
            <a:picLocks noChangeAspect="1" noChangeArrowheads="1"/>
          </p:cNvPicPr>
          <p:nvPr/>
        </p:nvPicPr>
        <p:blipFill>
          <a:blip r:embed="rId2" cstate="print">
            <a:lum bright="6000" contrast="-18000"/>
          </a:blip>
          <a:srcRect/>
          <a:stretch>
            <a:fillRect/>
          </a:stretch>
        </p:blipFill>
        <p:spPr bwMode="auto">
          <a:xfrm>
            <a:off x="5148064" y="1700808"/>
            <a:ext cx="36972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63492" name="Picture 4" descr="032226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Раствори за хемодијализу (ХД)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Хемодијализа- ванбубрежно одстрањивање разградних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производа метаболизма 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Одвија се екстракорпорално уз помоћ дијализатора –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″вештачки бубрег″ и раствора за хемодијализу. </a:t>
            </a: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аствори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испитују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изглед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максимална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дозвољена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0,1 mg/ml)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исправност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пуњења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стерилност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наводи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стерилан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бактеријских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ендотоксина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пирогена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Чувају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температурама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нижим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endParaRPr lang="sr-Cyrl-CS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Sol. pro hemodialysi concentrata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разблажење  са пречишћеном водом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1:34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i="1" dirty="0">
                <a:latin typeface="Times New Roman" pitchFamily="18" charset="0"/>
                <a:cs typeface="Times New Roman" pitchFamily="18" charset="0"/>
              </a:rPr>
              <a:t>Sol. pro hemodialysi diluta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Раствори за хемодијализу се не морају стерилисати а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 могућих онечишћења се могу наћи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: Al, Zn,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F, Cu,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хлорамин, бактерије 100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CFU/ml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ендотоксини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количини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мањој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0.25 IU/ml.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Раствори за перитонеалну дијализу (ПД)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Примена раствора за дијализу у трбушну марамицу и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дренажа.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саставу раствори су слични саставу екстрацелуларне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течности без.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Калијума са глукозом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Испитивање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Изглед,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хидрокси-метил-фурфурал, алуминијум, механичка онечишћења, пуњење, стерилност, бактеријски ендотоксини</a:t>
            </a:r>
          </a:p>
          <a:p>
            <a:pPr algn="ctr">
              <a:buNone/>
            </a:pP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Сигнатура </a:t>
            </a:r>
          </a:p>
          <a:p>
            <a:pPr algn="just"/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Састав, осмолалност, запремина, услови чувања, не присуство ендотоксина,  не сме се користити за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5949950"/>
            <a:ext cx="7086600" cy="762000"/>
          </a:xfrm>
        </p:spPr>
        <p:txBody>
          <a:bodyPr/>
          <a:lstStyle/>
          <a:p>
            <a:pPr eaLnBrk="1" hangingPunct="1"/>
            <a:r>
              <a:rPr lang="en-US" sz="3200" b="1">
                <a:solidFill>
                  <a:schemeClr val="tx1"/>
                </a:solidFill>
                <a:latin typeface="Times New Roman" pitchFamily="18" charset="0"/>
              </a:rPr>
              <a:t>САЛА ЗА ХЕМОДИЈАЛИЗУ</a:t>
            </a:r>
          </a:p>
        </p:txBody>
      </p:sp>
      <p:pic>
        <p:nvPicPr>
          <p:cNvPr id="68611" name="Picture 4" descr="2x4008H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476672"/>
            <a:ext cx="7162800" cy="554471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ransition spd="slow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5796136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Предходно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напуњени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шприцеви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endParaRPr lang="sr-Cyrl-CS" sz="2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Цилиндар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шприца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стакла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клип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шприца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израђен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бично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иглу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скида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мањује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потенцијалан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убода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иглом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ургентним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стањима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погодна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скупих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вакц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хормон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антитромботици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), а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потенцијалне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грешке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осетљивост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повишену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температуру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адсорпције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екстракција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зида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контејнера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Glicagen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Hypokit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38" name="Picture 2" descr="Image result for Glucagen Hypo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20688"/>
            <a:ext cx="3096344" cy="3024336"/>
          </a:xfrm>
          <a:prstGeom prst="rect">
            <a:avLst/>
          </a:prstGeom>
          <a:noFill/>
        </p:spPr>
      </p:pic>
      <p:pic>
        <p:nvPicPr>
          <p:cNvPr id="14340" name="Picture 4" descr="Image result for Glucagen Hypok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933056"/>
            <a:ext cx="3347864" cy="2088232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21510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инјектовања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игле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err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збегавања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нелагодних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ситуација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страх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игле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повреде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иглом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нелагодност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безбедност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римењују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пролазе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слојеве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млаза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високог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астоје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коморе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смештен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клип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активирањем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клипа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опруге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огу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апликовати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вакцине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антитела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интрадермално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кутано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интрамускуларно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технологије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модрица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бола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великог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којим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млаз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кожу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0898" name="Picture 2" descr="Image result for Injury without need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744416" cy="2808312"/>
          </a:xfrm>
          <a:prstGeom prst="rect">
            <a:avLst/>
          </a:prstGeom>
          <a:noFill/>
        </p:spPr>
      </p:pic>
      <p:pic>
        <p:nvPicPr>
          <p:cNvPr id="80900" name="Picture 4" descr="Image result for Injury without need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48680"/>
            <a:ext cx="3888432" cy="2520280"/>
          </a:xfrm>
          <a:prstGeom prst="rect">
            <a:avLst/>
          </a:prstGeom>
          <a:noFill/>
        </p:spPr>
      </p:pic>
      <p:pic>
        <p:nvPicPr>
          <p:cNvPr id="80902" name="Picture 6" descr="Image result for Injury without needl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429000"/>
            <a:ext cx="4032448" cy="2664296"/>
          </a:xfrm>
          <a:prstGeom prst="rect">
            <a:avLst/>
          </a:prstGeom>
          <a:noFill/>
        </p:spPr>
      </p:pic>
      <p:pic>
        <p:nvPicPr>
          <p:cNvPr id="80904" name="Picture 8" descr="Image result for Injury without needl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789040"/>
            <a:ext cx="4392488" cy="2374379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AU" sz="2400" b="1" i="1" dirty="0">
                <a:latin typeface="Times New Roman" pitchFamily="18" charset="0"/>
                <a:cs typeface="Times New Roman" pitchFamily="18" charset="0"/>
              </a:rPr>
              <a:t> Pellets</a:t>
            </a:r>
            <a:r>
              <a:rPr lang="en-AU" sz="2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импланти</a:t>
            </a: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За постизање продуженог деловања лека.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Чврсте конзистенције </a:t>
            </a:r>
          </a:p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Континуирано ослобађање лека у току дужег временског периода</a:t>
            </a:r>
          </a:p>
          <a:p>
            <a:r>
              <a:rPr lang="en-AU" sz="2400" i="1" dirty="0">
                <a:latin typeface="Times New Roman" pitchFamily="18" charset="0"/>
                <a:cs typeface="Times New Roman" pitchFamily="18" charset="0"/>
              </a:rPr>
              <a:t>Norplant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левоноргестрел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пет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година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Image result for norplant syst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284984"/>
            <a:ext cx="5064497" cy="2952328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5842992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Начини примене парентералних препарата</a:t>
            </a:r>
          </a:p>
          <a:p>
            <a:pPr>
              <a:buNone/>
            </a:pP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Интравенски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2400" b="1" dirty="0">
                <a:latin typeface="Times New Roman" pitchFamily="18" charset="0"/>
                <a:cs typeface="Times New Roman" pitchFamily="18" charset="0"/>
              </a:rPr>
              <a:t>(iv) </a:t>
            </a: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Инјекције и инфузије</a:t>
            </a: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Брз терапијски ефекат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Комплетна биоискористљивост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Водени раствори, емулзије У/В,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Периферне или централне вене. </a:t>
            </a: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Препарат се у крвотоку даље разблажује </a:t>
            </a:r>
          </a:p>
          <a:p>
            <a:pPr>
              <a:buFont typeface="Wingdings" pitchFamily="2" charset="2"/>
              <a:buChar char="Ø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Инфудибилије - 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Континуирана терапија, кратко време полуелиминације или малу терапијску ширину.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intraveno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5187" y="3933056"/>
            <a:ext cx="3198813" cy="256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692696"/>
            <a:ext cx="2339975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6672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Интрамускуларно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) – глутеални, делтоидни </a:t>
            </a:r>
          </a:p>
          <a:p>
            <a:pPr>
              <a:buNone/>
            </a:pPr>
            <a:endParaRPr lang="sr-Cyrl-C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акша апликација од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iv)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порије али пролонгирано деловање у односу на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iv)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Волумен пуњења ограничен (2-5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ml)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Нема дилуционог ефекта.</a:t>
            </a: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Брзина апсорпције може да варира, лек спорије доспева у крв и спорије се елиминише.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Апликују се раствори, суспензије и емулзије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Интрамускуларна апликација не значи и брзо деловање.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ntramuscul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0"/>
            <a:ext cx="16002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581128"/>
            <a:ext cx="1584325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581128"/>
            <a:ext cx="1622425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Супкутани -хиподермални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порије појављивање деловања него код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im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Једноставније за извођење.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Количина до 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Строга контрола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тоничности.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раствори,суспензије и емулзије.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Лекови који се не могу давати орално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(инсулини, вакцине, тестови за алергију).</a:t>
            </a:r>
          </a:p>
        </p:txBody>
      </p:sp>
      <p:pic>
        <p:nvPicPr>
          <p:cNvPr id="4" name="Picture 3" descr="subcutaneo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81412"/>
            <a:ext cx="3005138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005064"/>
            <a:ext cx="313055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3"/>
            <a:ext cx="5482952" cy="6120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Интрадермални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400" b="1" i="1" dirty="0">
                <a:latin typeface="Times New Roman" pitchFamily="18" charset="0"/>
                <a:cs typeface="Times New Roman" pitchFamily="18" charset="0"/>
              </a:rPr>
              <a:t>интракутани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између слојева коже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Инјекције се д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ају у дермис</a:t>
            </a:r>
          </a:p>
          <a:p>
            <a:pPr>
              <a:buFont typeface="Wingdings" pitchFamily="2" charset="2"/>
              <a:buChar char="Ø"/>
            </a:pPr>
            <a:r>
              <a:rPr lang="sr-Cyrl-CS" sz="24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рло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спора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пликује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ml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ијагностичка средства и вакцине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Интраартеријални </a:t>
            </a:r>
          </a:p>
          <a:p>
            <a:pPr>
              <a:buFont typeface="Wingdings" pitchFamily="2" charset="2"/>
              <a:buChar char="Ø"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Када лековиту супстанцу треба довести у одређену област (цитостатици, вазодилататори, контрастна средства за ангиограм)</a:t>
            </a:r>
          </a:p>
          <a:p>
            <a:pPr>
              <a:buFont typeface="Wingdings" pitchFamily="2" charset="2"/>
              <a:buChar char="Ø"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Повећава се концентрација лековите супстанце </a:t>
            </a:r>
          </a:p>
          <a:p>
            <a:pPr>
              <a:buFont typeface="Wingdings" pitchFamily="2" charset="2"/>
              <a:buChar char="Ø"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Може доћи до смањења растворљивости лековите супстанце и њеног таложења што за последицу има појаву емболије, некрозе, па чак и смрти. </a:t>
            </a:r>
          </a:p>
          <a:p>
            <a:pPr>
              <a:buFont typeface="Wingdings" pitchFamily="2" charset="2"/>
              <a:buChar char="Ø"/>
            </a:pPr>
            <a:r>
              <a:rPr lang="sr-Cyrl-CS" sz="2600" dirty="0">
                <a:latin typeface="Times New Roman" pitchFamily="18" charset="0"/>
                <a:cs typeface="Times New Roman" pitchFamily="18" charset="0"/>
              </a:rPr>
              <a:t>Зато су ови препарати увек разблажени.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intraderm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48680"/>
            <a:ext cx="3240360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77802-31B4-491A-BCDB-F6D01ABBD2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1659</TotalTime>
  <Words>2293</Words>
  <Application>Microsoft Office PowerPoint</Application>
  <PresentationFormat>On-screen Show (4:3)</PresentationFormat>
  <Paragraphs>481</Paragraphs>
  <Slides>47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Calibri</vt:lpstr>
      <vt:lpstr>Times New Roman</vt:lpstr>
      <vt:lpstr>Verdana</vt:lpstr>
      <vt:lpstr>Wingdings</vt:lpstr>
      <vt:lpstr>Wingdings 2</vt:lpstr>
      <vt:lpstr>Aspect</vt:lpstr>
      <vt:lpstr>CorelPhotoPaint.Image.10</vt:lpstr>
      <vt:lpstr>Фармацеутска технологија 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САЛА ЗА ХЕМОДИЈАЛИЗУ</vt:lpstr>
      <vt:lpstr>PowerPoint Presentation</vt:lpstr>
      <vt:lpstr>PowerPoint Presentation</vt:lpstr>
      <vt:lpstr>PowerPoint Presentation</vt:lpstr>
    </vt:vector>
  </TitlesOfParts>
  <Company>Co &amp; Ltd. OEM Windows 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Парентерални препарати</dc:title>
  <dc:creator>System ® SP2</dc:creator>
  <cp:lastModifiedBy>Marina Tomovic</cp:lastModifiedBy>
  <cp:revision>134</cp:revision>
  <dcterms:created xsi:type="dcterms:W3CDTF">2017-10-22T23:59:08Z</dcterms:created>
  <dcterms:modified xsi:type="dcterms:W3CDTF">2021-01-30T08:37:13Z</dcterms:modified>
</cp:coreProperties>
</file>